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32"/>
  </p:notesMasterIdLst>
  <p:handoutMasterIdLst>
    <p:handoutMasterId r:id="rId33"/>
  </p:handoutMasterIdLst>
  <p:sldIdLst>
    <p:sldId id="271" r:id="rId8"/>
    <p:sldId id="274" r:id="rId9"/>
    <p:sldId id="259" r:id="rId10"/>
    <p:sldId id="269" r:id="rId11"/>
    <p:sldId id="270" r:id="rId12"/>
    <p:sldId id="273" r:id="rId13"/>
    <p:sldId id="261" r:id="rId14"/>
    <p:sldId id="285" r:id="rId15"/>
    <p:sldId id="267" r:id="rId16"/>
    <p:sldId id="278" r:id="rId17"/>
    <p:sldId id="282" r:id="rId18"/>
    <p:sldId id="283" r:id="rId19"/>
    <p:sldId id="286" r:id="rId20"/>
    <p:sldId id="279" r:id="rId21"/>
    <p:sldId id="281" r:id="rId22"/>
    <p:sldId id="280" r:id="rId23"/>
    <p:sldId id="260" r:id="rId24"/>
    <p:sldId id="287" r:id="rId25"/>
    <p:sldId id="277" r:id="rId26"/>
    <p:sldId id="275" r:id="rId27"/>
    <p:sldId id="264" r:id="rId28"/>
    <p:sldId id="284" r:id="rId29"/>
    <p:sldId id="276"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61"/>
            <p14:sldId id="285"/>
            <p14:sldId id="267"/>
            <p14:sldId id="278"/>
            <p14:sldId id="282"/>
            <p14:sldId id="283"/>
            <p14:sldId id="286"/>
            <p14:sldId id="279"/>
            <p14:sldId id="281"/>
            <p14:sldId id="280"/>
            <p14:sldId id="260"/>
            <p14:sldId id="287"/>
            <p14:sldId id="277"/>
            <p14:sldId id="275"/>
            <p14:sldId id="264"/>
            <p14:sldId id="284"/>
            <p14:sldId id="276"/>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78102" autoAdjust="0"/>
  </p:normalViewPr>
  <p:slideViewPr>
    <p:cSldViewPr snapToGrid="0">
      <p:cViewPr varScale="1">
        <p:scale>
          <a:sx n="109" d="100"/>
          <a:sy n="109" d="100"/>
        </p:scale>
        <p:origin x="131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D933-35B5-4F53-2936-DF271076C18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FD032C-8E67-EBDD-EE52-A8FED7CA13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CE0EBD9-D9A9-CA13-70A1-F8DA12B17987}"/>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C737E53-56CC-2BEA-7EEC-CCE492E4E2E3}"/>
              </a:ext>
            </a:extLst>
          </p:cNvPr>
          <p:cNvSpPr>
            <a:spLocks noGrp="1"/>
          </p:cNvSpPr>
          <p:nvPr>
            <p:ph type="sldNum" sz="quarter" idx="5"/>
          </p:nvPr>
        </p:nvSpPr>
        <p:spPr/>
        <p:txBody>
          <a:bodyPr/>
          <a:lstStyle/>
          <a:p>
            <a:fld id="{A7839206-A81D-4F76-8486-302187992F73}" type="slidenum">
              <a:rPr lang="en-GB" smtClean="0"/>
              <a:t>19</a:t>
            </a:fld>
            <a:endParaRPr lang="en-GB"/>
          </a:p>
        </p:txBody>
      </p:sp>
    </p:spTree>
    <p:extLst>
      <p:ext uri="{BB962C8B-B14F-4D97-AF65-F5344CB8AC3E}">
        <p14:creationId xmlns:p14="http://schemas.microsoft.com/office/powerpoint/2010/main" val="382119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92AEB-6C58-EED7-B960-D0D2401F2A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FFCF54-8EA3-87DC-48D8-2381116238E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D1F4A4A-28EF-F56F-A2A4-B735AAEC9137}"/>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1879909B-B574-7C51-060D-59FB076C5BC9}"/>
              </a:ext>
            </a:extLst>
          </p:cNvPr>
          <p:cNvSpPr>
            <a:spLocks noGrp="1"/>
          </p:cNvSpPr>
          <p:nvPr>
            <p:ph type="sldNum" sz="quarter" idx="5"/>
          </p:nvPr>
        </p:nvSpPr>
        <p:spPr/>
        <p:txBody>
          <a:bodyPr/>
          <a:lstStyle/>
          <a:p>
            <a:fld id="{A7839206-A81D-4F76-8486-302187992F73}" type="slidenum">
              <a:rPr lang="en-GB" smtClean="0"/>
              <a:t>20</a:t>
            </a:fld>
            <a:endParaRPr lang="en-GB"/>
          </a:p>
        </p:txBody>
      </p:sp>
    </p:spTree>
    <p:extLst>
      <p:ext uri="{BB962C8B-B14F-4D97-AF65-F5344CB8AC3E}">
        <p14:creationId xmlns:p14="http://schemas.microsoft.com/office/powerpoint/2010/main" val="423576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4.jpg"/><Relationship Id="rId7"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15.png"/><Relationship Id="rId9"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lstStyle/>
          <a:p>
            <a:r>
              <a:rPr lang="en-US" dirty="0"/>
              <a:t>GitHub Actions &amp; Workflows</a:t>
            </a:r>
          </a:p>
          <a:p>
            <a:r>
              <a:rPr lang="en-US" dirty="0"/>
              <a:t>GitHub Apps</a:t>
            </a:r>
          </a:p>
          <a:p>
            <a:r>
              <a:rPr lang="en-US" dirty="0"/>
              <a:t>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B572-3ACB-3E84-8244-7D0304D0B100}"/>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DB900F93-D426-1E90-4E24-82C69E105785}"/>
              </a:ext>
            </a:extLst>
          </p:cNvPr>
          <p:cNvSpPr>
            <a:spLocks noGrp="1"/>
          </p:cNvSpPr>
          <p:nvPr>
            <p:ph idx="1"/>
          </p:nvPr>
        </p:nvSpPr>
        <p:spPr/>
        <p:txBody>
          <a:bodyPr/>
          <a:lstStyle/>
          <a:p>
            <a:r>
              <a:rPr lang="en-US" dirty="0"/>
              <a:t>Some diagram and explanation of what we’re making</a:t>
            </a:r>
          </a:p>
          <a:p>
            <a:r>
              <a:rPr lang="en-US" dirty="0"/>
              <a:t>Demo 1 – Comment on new issues in same repo</a:t>
            </a:r>
          </a:p>
          <a:p>
            <a:r>
              <a:rPr lang="en-US" dirty="0"/>
              <a:t>Demo 2 – Also mirror issues to another repo</a:t>
            </a:r>
          </a:p>
          <a:p>
            <a:pPr lvl="1"/>
            <a:r>
              <a:rPr lang="en-US" dirty="0"/>
              <a:t>Show diagram with external webhook, but explain that we’re focusing on the GitHub part today and will skip the external endpoint (</a:t>
            </a:r>
            <a:r>
              <a:rPr lang="en-US" dirty="0" err="1"/>
              <a:t>ie</a:t>
            </a:r>
            <a:r>
              <a:rPr lang="en-US" dirty="0"/>
              <a:t> we need to store secrets in repos too)</a:t>
            </a:r>
          </a:p>
          <a:p>
            <a:pPr marL="0" indent="0">
              <a:buNone/>
            </a:pPr>
            <a:endParaRPr lang="en-US" dirty="0"/>
          </a:p>
        </p:txBody>
      </p:sp>
    </p:spTree>
    <p:extLst>
      <p:ext uri="{BB962C8B-B14F-4D97-AF65-F5344CB8AC3E}">
        <p14:creationId xmlns:p14="http://schemas.microsoft.com/office/powerpoint/2010/main" val="372062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Shedding Light on GitHub Actions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is the CI/CD platform in GitHub</a:t>
            </a:r>
          </a:p>
          <a:p>
            <a:pPr lvl="1"/>
            <a:r>
              <a:rPr lang="en-US" dirty="0"/>
              <a:t>Building, testing, deploying</a:t>
            </a:r>
          </a:p>
          <a:p>
            <a:pPr lvl="1"/>
            <a:endParaRPr lang="en-US" dirty="0"/>
          </a:p>
          <a:p>
            <a:r>
              <a:rPr lang="en-US" dirty="0"/>
              <a:t>GitHub Actions </a:t>
            </a:r>
            <a:r>
              <a:rPr lang="en-US" i="1" dirty="0">
                <a:solidFill>
                  <a:schemeClr val="tx1">
                    <a:lumMod val="50000"/>
                    <a:lumOff val="50000"/>
                  </a:schemeClr>
                </a:solidFill>
              </a:rPr>
              <a:t>(the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GitHub Action</a:t>
            </a:r>
          </a:p>
        </p:txBody>
      </p:sp>
      <p:sp>
        <p:nvSpPr>
          <p:cNvPr id="5" name="Content Placeholder 4">
            <a:extLst>
              <a:ext uri="{FF2B5EF4-FFF2-40B4-BE49-F238E27FC236}">
                <a16:creationId xmlns:a16="http://schemas.microsoft.com/office/drawing/2014/main" id="{C7D81213-79C2-DD03-827D-DDE679F37DFE}"/>
              </a:ext>
            </a:extLst>
          </p:cNvPr>
          <p:cNvSpPr>
            <a:spLocks noGrp="1"/>
          </p:cNvSpPr>
          <p:nvPr>
            <p:ph idx="1"/>
          </p:nvPr>
        </p:nvSpPr>
        <p:spPr/>
        <p:txBody>
          <a:bodyPr/>
          <a:lstStyle/>
          <a:p>
            <a:r>
              <a:rPr lang="en-US" dirty="0"/>
              <a:t>A picture of </a:t>
            </a:r>
            <a:r>
              <a:rPr lang="en-US" dirty="0" err="1"/>
              <a:t>yaml</a:t>
            </a:r>
            <a:r>
              <a:rPr lang="en-US" dirty="0"/>
              <a:t> with animation of trigger, jobs, steps </a:t>
            </a:r>
            <a:r>
              <a:rPr lang="en-US" dirty="0" err="1"/>
              <a:t>etc</a:t>
            </a:r>
            <a:endParaRPr lang="en-US" dirty="0"/>
          </a:p>
        </p:txBody>
      </p:sp>
    </p:spTree>
    <p:extLst>
      <p:ext uri="{BB962C8B-B14F-4D97-AF65-F5344CB8AC3E}">
        <p14:creationId xmlns:p14="http://schemas.microsoft.com/office/powerpoint/2010/main" val="76344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Tips &amp; Best Practices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fontScale="77500" lnSpcReduction="20000"/>
          </a:bodyPr>
          <a:lstStyle/>
          <a:p>
            <a:r>
              <a:rPr lang="en-US" dirty="0"/>
              <a:t>You think you need access to repo secrets in PRs?</a:t>
            </a:r>
          </a:p>
          <a:p>
            <a:pPr lvl="1"/>
            <a:r>
              <a:rPr lang="en-US" dirty="0"/>
              <a:t>You don’t</a:t>
            </a:r>
          </a:p>
          <a:p>
            <a:pPr lvl="1"/>
            <a:r>
              <a:rPr lang="en-US" dirty="0"/>
              <a:t>Never give anyone access to secrets from PRs</a:t>
            </a:r>
          </a:p>
          <a:p>
            <a:pPr lvl="1"/>
            <a:r>
              <a:rPr lang="en-US" dirty="0"/>
              <a:t>Secrets are not accessible from forks, but I think the experience for internal and external collaborators should be the same</a:t>
            </a:r>
          </a:p>
          <a:p>
            <a:r>
              <a:rPr lang="en-US" dirty="0"/>
              <a:t>Tooling</a:t>
            </a:r>
          </a:p>
          <a:p>
            <a:pPr lvl="1"/>
            <a:r>
              <a:rPr lang="en-US" dirty="0"/>
              <a:t>VS Code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p:txBody>
      </p:sp>
      <p:pic>
        <p:nvPicPr>
          <p:cNvPr id="4" name="Picture 3">
            <a:extLst>
              <a:ext uri="{FF2B5EF4-FFF2-40B4-BE49-F238E27FC236}">
                <a16:creationId xmlns:a16="http://schemas.microsoft.com/office/drawing/2014/main" id="{41751665-6271-5359-C852-55E649412186}"/>
              </a:ext>
            </a:extLst>
          </p:cNvPr>
          <p:cNvPicPr>
            <a:picLocks noChangeAspect="1"/>
          </p:cNvPicPr>
          <p:nvPr/>
        </p:nvPicPr>
        <p:blipFill>
          <a:blip r:embed="rId2"/>
          <a:stretch>
            <a:fillRect/>
          </a:stretch>
        </p:blipFill>
        <p:spPr>
          <a:xfrm>
            <a:off x="5064369"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0481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lstStyle/>
          <a:p>
            <a:r>
              <a:rPr lang="en-US" dirty="0"/>
              <a:t>Branch</a:t>
            </a:r>
          </a:p>
          <a:p>
            <a:r>
              <a:rPr lang="en-US" dirty="0"/>
              <a:t>Triggers</a:t>
            </a:r>
          </a:p>
          <a:p>
            <a:r>
              <a:rPr lang="en-US" dirty="0"/>
              <a:t>Events</a:t>
            </a:r>
          </a:p>
        </p:txBody>
      </p:sp>
    </p:spTree>
    <p:extLst>
      <p:ext uri="{BB962C8B-B14F-4D97-AF65-F5344CB8AC3E}">
        <p14:creationId xmlns:p14="http://schemas.microsoft.com/office/powerpoint/2010/main" val="17817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a:t>
            </a:r>
            <a:r>
              <a:rPr lang="sv-SE" sz="2400" dirty="0" err="1"/>
              <a:t>also</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reliance</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a:p>
            <a:endParaRPr lang="sv-SE" sz="2800" dirty="0"/>
          </a:p>
          <a:p>
            <a:endParaRPr lang="sv-SE" sz="2800" dirty="0"/>
          </a:p>
        </p:txBody>
      </p:sp>
    </p:spTree>
    <p:extLst>
      <p:ext uri="{BB962C8B-B14F-4D97-AF65-F5344CB8AC3E}">
        <p14:creationId xmlns:p14="http://schemas.microsoft.com/office/powerpoint/2010/main" val="1101361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lstStyle/>
          <a:p>
            <a:r>
              <a:rPr lang="sv-SE" dirty="0"/>
              <a:t>Token </a:t>
            </a:r>
            <a:r>
              <a:rPr lang="sv-SE" dirty="0" err="1"/>
              <a:t>Types</a:t>
            </a:r>
            <a:r>
              <a:rPr lang="sv-SE" dirty="0"/>
              <a:t> (</a:t>
            </a:r>
            <a:r>
              <a:rPr lang="sv-SE" dirty="0" err="1"/>
              <a:t>we</a:t>
            </a:r>
            <a:r>
              <a:rPr lang="sv-SE" dirty="0"/>
              <a:t> love </a:t>
            </a:r>
            <a:r>
              <a:rPr lang="sv-SE" dirty="0" err="1"/>
              <a:t>them</a:t>
            </a:r>
            <a:r>
              <a:rPr lang="sv-SE" dirty="0"/>
              <a: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a:bodyPr>
          <a:lstStyle/>
          <a:p>
            <a:r>
              <a:rPr lang="sv-SE" sz="3200" dirty="0" err="1"/>
              <a:t>GitHub</a:t>
            </a:r>
            <a:r>
              <a:rPr lang="sv-SE" sz="3200" dirty="0"/>
              <a:t> Personal Access Token </a:t>
            </a:r>
            <a:r>
              <a:rPr lang="sv-SE" sz="3200" dirty="0">
                <a:solidFill>
                  <a:schemeClr val="tx1">
                    <a:lumMod val="50000"/>
                    <a:lumOff val="50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Actions Workflow Token </a:t>
            </a:r>
            <a:r>
              <a:rPr lang="sv-SE" sz="3200" dirty="0">
                <a:solidFill>
                  <a:schemeClr val="tx1">
                    <a:lumMod val="50000"/>
                    <a:lumOff val="50000"/>
                  </a:schemeClr>
                </a:solidFill>
              </a:rPr>
              <a:t>(GITHUB_TOKEN)</a:t>
            </a:r>
          </a:p>
          <a:p>
            <a:r>
              <a:rPr lang="sv-SE" sz="3200" dirty="0" err="1"/>
              <a:t>GitHub</a:t>
            </a:r>
            <a:r>
              <a:rPr lang="sv-SE" sz="3200" dirty="0"/>
              <a:t> </a:t>
            </a:r>
            <a:r>
              <a:rPr lang="sv-SE" sz="3200" dirty="0" err="1"/>
              <a:t>App</a:t>
            </a:r>
            <a:r>
              <a:rPr lang="sv-SE" sz="3200" dirty="0"/>
              <a:t> JWT </a:t>
            </a:r>
            <a:r>
              <a:rPr lang="sv-SE" sz="3200" dirty="0">
                <a:solidFill>
                  <a:schemeClr val="tx1">
                    <a:lumMod val="50000"/>
                    <a:lumOff val="50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DC13-3E93-1BDE-07E9-EC00E41FEE4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ACBAD9-8C8F-94FE-0860-68A843FF3267}"/>
              </a:ext>
            </a:extLst>
          </p:cNvPr>
          <p:cNvSpPr>
            <a:spLocks noGrp="1"/>
          </p:cNvSpPr>
          <p:nvPr>
            <p:ph type="title"/>
          </p:nvPr>
        </p:nvSpPr>
        <p:spPr/>
        <p:txBody>
          <a:bodyPr/>
          <a:lstStyle/>
          <a:p>
            <a:r>
              <a:rPr lang="fr-FR" dirty="0"/>
              <a:t>Notes</a:t>
            </a:r>
            <a:endParaRPr lang="en-GB" dirty="0"/>
          </a:p>
        </p:txBody>
      </p:sp>
      <p:sp>
        <p:nvSpPr>
          <p:cNvPr id="3" name="Espace réservé du contenu 2">
            <a:extLst>
              <a:ext uri="{FF2B5EF4-FFF2-40B4-BE49-F238E27FC236}">
                <a16:creationId xmlns:a16="http://schemas.microsoft.com/office/drawing/2014/main" id="{717CAADC-16EB-BB52-0E61-B8E0C5FE9341}"/>
              </a:ext>
            </a:extLst>
          </p:cNvPr>
          <p:cNvSpPr>
            <a:spLocks noGrp="1"/>
          </p:cNvSpPr>
          <p:nvPr>
            <p:ph idx="1"/>
          </p:nvPr>
        </p:nvSpPr>
        <p:spPr>
          <a:xfrm>
            <a:off x="838200" y="1825625"/>
            <a:ext cx="11185634" cy="4351338"/>
          </a:xfrm>
        </p:spPr>
        <p:txBody>
          <a:bodyPr>
            <a:normAutofit/>
          </a:bodyPr>
          <a:lstStyle/>
          <a:p>
            <a:r>
              <a:rPr lang="sv-SE" sz="2800" dirty="0" err="1"/>
              <a:t>Build</a:t>
            </a:r>
            <a:r>
              <a:rPr lang="sv-SE" sz="2800" dirty="0"/>
              <a:t> </a:t>
            </a:r>
            <a:r>
              <a:rPr lang="sv-SE" sz="2800" dirty="0" err="1"/>
              <a:t>Internal</a:t>
            </a:r>
            <a:r>
              <a:rPr lang="sv-SE" sz="2800" dirty="0"/>
              <a:t> to trigger on new </a:t>
            </a:r>
            <a:r>
              <a:rPr lang="sv-SE" sz="2800" dirty="0" err="1"/>
              <a:t>issues</a:t>
            </a:r>
            <a:r>
              <a:rPr lang="sv-SE" sz="2800" dirty="0"/>
              <a:t> in </a:t>
            </a:r>
            <a:r>
              <a:rPr lang="sv-SE" sz="2800" dirty="0" err="1"/>
              <a:t>Core</a:t>
            </a:r>
            <a:r>
              <a:rPr lang="sv-SE" sz="2800" dirty="0"/>
              <a:t>, </a:t>
            </a:r>
            <a:r>
              <a:rPr lang="sv-SE" sz="2800" dirty="0" err="1"/>
              <a:t>create</a:t>
            </a:r>
            <a:r>
              <a:rPr lang="sv-SE" sz="2800" dirty="0"/>
              <a:t> a </a:t>
            </a:r>
            <a:r>
              <a:rPr lang="sv-SE" sz="2800" dirty="0" err="1"/>
              <a:t>mirror</a:t>
            </a:r>
            <a:r>
              <a:rPr lang="sv-SE" sz="2800" dirty="0"/>
              <a:t> </a:t>
            </a:r>
            <a:r>
              <a:rPr lang="sv-SE" sz="2800" dirty="0" err="1"/>
              <a:t>issue</a:t>
            </a:r>
            <a:r>
              <a:rPr lang="sv-SE" sz="2800" dirty="0"/>
              <a:t> in </a:t>
            </a:r>
            <a:r>
              <a:rPr lang="sv-SE" sz="2800" dirty="0" err="1"/>
              <a:t>its</a:t>
            </a:r>
            <a:r>
              <a:rPr lang="sv-SE" sz="2800" dirty="0"/>
              <a:t> </a:t>
            </a:r>
            <a:r>
              <a:rPr lang="sv-SE" sz="2800" dirty="0" err="1"/>
              <a:t>own</a:t>
            </a:r>
            <a:r>
              <a:rPr lang="sv-SE" sz="2800" dirty="0"/>
              <a:t> repo, and post a </a:t>
            </a:r>
            <a:r>
              <a:rPr lang="sv-SE" sz="2800" dirty="0" err="1"/>
              <a:t>comment</a:t>
            </a:r>
            <a:r>
              <a:rPr lang="sv-SE" sz="2800" dirty="0"/>
              <a:t> back to the </a:t>
            </a:r>
            <a:r>
              <a:rPr lang="sv-SE" sz="2800" dirty="0" err="1"/>
              <a:t>Core</a:t>
            </a:r>
            <a:r>
              <a:rPr lang="sv-SE" sz="2800" dirty="0"/>
              <a:t> </a:t>
            </a:r>
            <a:r>
              <a:rPr lang="sv-SE" sz="2800" dirty="0" err="1"/>
              <a:t>issue</a:t>
            </a:r>
            <a:r>
              <a:rPr lang="sv-SE" sz="2800" dirty="0"/>
              <a:t> </a:t>
            </a:r>
            <a:r>
              <a:rPr lang="sv-SE" sz="2800" dirty="0" err="1"/>
              <a:t>with</a:t>
            </a:r>
            <a:r>
              <a:rPr lang="sv-SE" sz="2800" dirty="0"/>
              <a:t> a </a:t>
            </a:r>
            <a:r>
              <a:rPr lang="sv-SE" sz="2800" dirty="0" err="1"/>
              <a:t>link</a:t>
            </a:r>
            <a:endParaRPr lang="sv-SE" sz="2800" dirty="0"/>
          </a:p>
          <a:p>
            <a:pPr lvl="1"/>
            <a:r>
              <a:rPr lang="sv-SE" sz="2400" dirty="0"/>
              <a:t>As an </a:t>
            </a:r>
            <a:r>
              <a:rPr lang="sv-SE" sz="2400" dirty="0" err="1"/>
              <a:t>example</a:t>
            </a:r>
            <a:r>
              <a:rPr lang="sv-SE" sz="2400" dirty="0"/>
              <a:t> </a:t>
            </a:r>
            <a:r>
              <a:rPr lang="sv-SE" sz="2400" dirty="0" err="1"/>
              <a:t>of</a:t>
            </a:r>
            <a:r>
              <a:rPr lang="sv-SE" sz="2400" dirty="0"/>
              <a:t> a private </a:t>
            </a:r>
            <a:r>
              <a:rPr lang="sv-SE" sz="2400" dirty="0" err="1"/>
              <a:t>org</a:t>
            </a:r>
            <a:r>
              <a:rPr lang="sv-SE" sz="2400" dirty="0"/>
              <a:t> </a:t>
            </a:r>
            <a:r>
              <a:rPr lang="sv-SE" sz="2400" dirty="0" err="1"/>
              <a:t>repository</a:t>
            </a:r>
            <a:r>
              <a:rPr lang="sv-SE" sz="2400" dirty="0"/>
              <a:t> </a:t>
            </a:r>
            <a:r>
              <a:rPr lang="sv-SE" sz="2400" dirty="0" err="1"/>
              <a:t>with</a:t>
            </a:r>
            <a:r>
              <a:rPr lang="sv-SE" sz="2400" dirty="0"/>
              <a:t> the real source </a:t>
            </a:r>
            <a:r>
              <a:rPr lang="sv-SE" sz="2400" dirty="0" err="1"/>
              <a:t>code</a:t>
            </a:r>
            <a:r>
              <a:rPr lang="sv-SE" sz="2400" dirty="0"/>
              <a:t> </a:t>
            </a:r>
            <a:r>
              <a:rPr lang="sv-SE" sz="2400" dirty="0" err="1"/>
              <a:t>of</a:t>
            </a:r>
            <a:r>
              <a:rPr lang="sv-SE" sz="2400" dirty="0"/>
              <a:t> a public-</a:t>
            </a:r>
            <a:r>
              <a:rPr lang="sv-SE" sz="2400" dirty="0" err="1"/>
              <a:t>facing</a:t>
            </a:r>
            <a:r>
              <a:rPr lang="sv-SE" sz="2400" dirty="0"/>
              <a:t> </a:t>
            </a:r>
            <a:r>
              <a:rPr lang="sv-SE" sz="2400" dirty="0" err="1"/>
              <a:t>product</a:t>
            </a:r>
            <a:endParaRPr lang="sv-SE" sz="2400" dirty="0"/>
          </a:p>
          <a:p>
            <a:r>
              <a:rPr lang="sv-SE" sz="2800" dirty="0"/>
              <a:t>Talk </a:t>
            </a:r>
            <a:r>
              <a:rPr lang="sv-SE" sz="2800" dirty="0" err="1"/>
              <a:t>about</a:t>
            </a:r>
            <a:r>
              <a:rPr lang="sv-SE" sz="2800" dirty="0"/>
              <a:t> Status Checks </a:t>
            </a:r>
            <a:r>
              <a:rPr lang="sv-SE" sz="2800" dirty="0" err="1"/>
              <a:t>that</a:t>
            </a:r>
            <a:r>
              <a:rPr lang="sv-SE" sz="2800" dirty="0"/>
              <a:t> </a:t>
            </a:r>
            <a:r>
              <a:rPr lang="sv-SE" sz="2800" dirty="0" err="1"/>
              <a:t>can</a:t>
            </a:r>
            <a:r>
              <a:rPr lang="sv-SE" sz="2800" dirty="0"/>
              <a:t> be set as </a:t>
            </a:r>
            <a:r>
              <a:rPr lang="sv-SE" sz="2800" dirty="0" err="1"/>
              <a:t>requirements</a:t>
            </a:r>
            <a:r>
              <a:rPr lang="sv-SE" sz="2800" dirty="0"/>
              <a:t> for PR </a:t>
            </a:r>
            <a:r>
              <a:rPr lang="sv-SE" sz="2800" dirty="0" err="1"/>
              <a:t>merges</a:t>
            </a:r>
            <a:endParaRPr lang="sv-SE" sz="2800" dirty="0"/>
          </a:p>
        </p:txBody>
      </p:sp>
    </p:spTree>
    <p:extLst>
      <p:ext uri="{BB962C8B-B14F-4D97-AF65-F5344CB8AC3E}">
        <p14:creationId xmlns:p14="http://schemas.microsoft.com/office/powerpoint/2010/main" val="2216548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C3A95D-50EA-7702-7900-448F25F3BC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8C092F-665A-44C1-C488-D496912D5749}"/>
              </a:ext>
            </a:extLst>
          </p:cNvPr>
          <p:cNvSpPr>
            <a:spLocks noGrp="1"/>
          </p:cNvSpPr>
          <p:nvPr>
            <p:ph type="title"/>
          </p:nvPr>
        </p:nvSpPr>
        <p:spPr/>
        <p:txBody>
          <a:bodyPr/>
          <a:lstStyle/>
          <a:p>
            <a:r>
              <a:rPr lang="fr-FR" dirty="0"/>
              <a:t>Pre-</a:t>
            </a:r>
            <a:r>
              <a:rPr lang="fr-FR" dirty="0" err="1"/>
              <a:t>reqs</a:t>
            </a:r>
            <a:endParaRPr lang="en-GB" dirty="0"/>
          </a:p>
        </p:txBody>
      </p:sp>
      <p:sp>
        <p:nvSpPr>
          <p:cNvPr id="3" name="Espace réservé du contenu 2">
            <a:extLst>
              <a:ext uri="{FF2B5EF4-FFF2-40B4-BE49-F238E27FC236}">
                <a16:creationId xmlns:a16="http://schemas.microsoft.com/office/drawing/2014/main" id="{8A83EF22-34B2-8691-183C-BF7863582B58}"/>
              </a:ext>
            </a:extLst>
          </p:cNvPr>
          <p:cNvSpPr>
            <a:spLocks noGrp="1"/>
          </p:cNvSpPr>
          <p:nvPr>
            <p:ph idx="1"/>
          </p:nvPr>
        </p:nvSpPr>
        <p:spPr>
          <a:xfrm>
            <a:off x="838200" y="1825625"/>
            <a:ext cx="11185634" cy="4351338"/>
          </a:xfrm>
        </p:spPr>
        <p:txBody>
          <a:bodyPr>
            <a:normAutofit/>
          </a:bodyPr>
          <a:lstStyle/>
          <a:p>
            <a:pPr>
              <a:buFont typeface="Wingdings" panose="05000000000000000000" pitchFamily="2" charset="2"/>
              <a:buChar char="§"/>
            </a:pPr>
            <a:r>
              <a:rPr lang="sv-SE" sz="2800" dirty="0" err="1"/>
              <a:t>Two</a:t>
            </a:r>
            <a:r>
              <a:rPr lang="sv-SE" sz="2800" dirty="0"/>
              <a:t> </a:t>
            </a:r>
            <a:r>
              <a:rPr lang="sv-SE" sz="2800" dirty="0" err="1"/>
              <a:t>empty</a:t>
            </a:r>
            <a:r>
              <a:rPr lang="sv-SE" sz="2800" dirty="0"/>
              <a:t> </a:t>
            </a:r>
            <a:r>
              <a:rPr lang="sv-SE" sz="2800" dirty="0" err="1"/>
              <a:t>repos</a:t>
            </a:r>
            <a:r>
              <a:rPr lang="sv-SE" sz="2800" dirty="0"/>
              <a:t> </a:t>
            </a:r>
            <a:r>
              <a:rPr lang="sv-SE" sz="2800" dirty="0" err="1"/>
              <a:t>created</a:t>
            </a:r>
            <a:endParaRPr lang="sv-SE" sz="2800" dirty="0"/>
          </a:p>
          <a:p>
            <a:pPr>
              <a:buFont typeface="Wingdings" panose="05000000000000000000" pitchFamily="2" charset="2"/>
              <a:buChar char="§"/>
            </a:pPr>
            <a:r>
              <a:rPr lang="sv-SE" sz="2800" dirty="0" err="1"/>
              <a:t>App</a:t>
            </a:r>
            <a:r>
              <a:rPr lang="sv-SE" sz="2800" dirty="0"/>
              <a:t> </a:t>
            </a:r>
            <a:r>
              <a:rPr lang="sv-SE" sz="2800" dirty="0" err="1"/>
              <a:t>Created</a:t>
            </a:r>
            <a:endParaRPr lang="sv-SE" sz="2800" dirty="0"/>
          </a:p>
          <a:p>
            <a:pPr>
              <a:buFont typeface="Wingdings" panose="05000000000000000000" pitchFamily="2" charset="2"/>
              <a:buChar char="§"/>
            </a:pPr>
            <a:endParaRPr lang="sv-SE" sz="2800" dirty="0"/>
          </a:p>
          <a:p>
            <a:pPr>
              <a:buFont typeface="Wingdings" panose="05000000000000000000" pitchFamily="2" charset="2"/>
              <a:buChar char="§"/>
            </a:pPr>
            <a:endParaRPr lang="sv-SE" sz="2400" dirty="0"/>
          </a:p>
          <a:p>
            <a:endParaRPr lang="sv-SE" sz="2800" dirty="0"/>
          </a:p>
        </p:txBody>
      </p:sp>
    </p:spTree>
    <p:extLst>
      <p:ext uri="{BB962C8B-B14F-4D97-AF65-F5344CB8AC3E}">
        <p14:creationId xmlns:p14="http://schemas.microsoft.com/office/powerpoint/2010/main" val="76938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 1 Notes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3527842"/>
          </a:xfrm>
        </p:spPr>
        <p:txBody>
          <a:bodyPr>
            <a:normAutofit/>
          </a:bodyPr>
          <a:lstStyle/>
          <a:p>
            <a:pPr marL="457200" indent="-457200">
              <a:buFont typeface="+mj-lt"/>
              <a:buAutoNum type="arabicPeriod"/>
            </a:pPr>
            <a:r>
              <a:rPr lang="en-GB" dirty="0"/>
              <a:t>Create action that posts comment</a:t>
            </a:r>
          </a:p>
          <a:p>
            <a:pPr marL="457200" indent="-457200">
              <a:buFont typeface="+mj-lt"/>
              <a:buAutoNum type="arabicPeriod"/>
            </a:pPr>
            <a:r>
              <a:rPr lang="en-GB" dirty="0"/>
              <a:t>Create workflow that uses action, trigger on issue created</a:t>
            </a:r>
          </a:p>
          <a:p>
            <a:pPr marL="457200" indent="-457200">
              <a:buFont typeface="+mj-lt"/>
              <a:buAutoNum type="arabicPeriod"/>
            </a:pPr>
            <a:r>
              <a:rPr lang="en-GB" dirty="0"/>
              <a:t>Show how to create a GitHub App, show permissions</a:t>
            </a:r>
          </a:p>
          <a:p>
            <a:pPr marL="457200" indent="-457200">
              <a:buFont typeface="+mj-lt"/>
              <a:buAutoNum type="arabicPeriod"/>
            </a:pPr>
            <a:r>
              <a:rPr lang="en-GB" dirty="0"/>
              <a:t>Show how to install an application</a:t>
            </a:r>
          </a:p>
          <a:p>
            <a:pPr marL="457200" indent="-457200">
              <a:buFont typeface="+mj-lt"/>
              <a:buAutoNum type="arabicPeriod"/>
            </a:pPr>
            <a:r>
              <a:rPr lang="en-GB" dirty="0"/>
              <a:t>Run local code to show installations of pre-created application</a:t>
            </a:r>
          </a:p>
          <a:p>
            <a:pPr marL="457200" indent="-457200">
              <a:buFont typeface="+mj-lt"/>
              <a:buAutoNum type="arabicPeriod"/>
            </a:pPr>
            <a:r>
              <a:rPr lang="en-GB" dirty="0"/>
              <a:t>Create workflow that posts a comment as app when an issue is created</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8997679" y="1402431"/>
            <a:ext cx="3069326" cy="2534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t>Break time!</a:t>
            </a:r>
          </a:p>
        </p:txBody>
      </p:sp>
    </p:spTree>
    <p:extLst>
      <p:ext uri="{BB962C8B-B14F-4D97-AF65-F5344CB8AC3E}">
        <p14:creationId xmlns:p14="http://schemas.microsoft.com/office/powerpoint/2010/main" val="275105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51A21-846B-D85F-0E52-7BC825B7B7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C3BF28-7107-0D5B-D727-8B24EB444C13}"/>
              </a:ext>
            </a:extLst>
          </p:cNvPr>
          <p:cNvSpPr>
            <a:spLocks noGrp="1"/>
          </p:cNvSpPr>
          <p:nvPr>
            <p:ph type="title"/>
          </p:nvPr>
        </p:nvSpPr>
        <p:spPr>
          <a:xfrm>
            <a:off x="831850" y="529389"/>
            <a:ext cx="10515600" cy="1004637"/>
          </a:xfrm>
        </p:spPr>
        <p:txBody>
          <a:bodyPr/>
          <a:lstStyle/>
          <a:p>
            <a:r>
              <a:rPr lang="en-GB" dirty="0"/>
              <a:t>Demo 2 Notes</a:t>
            </a:r>
          </a:p>
        </p:txBody>
      </p:sp>
      <p:sp>
        <p:nvSpPr>
          <p:cNvPr id="5" name="Text Placeholder 4">
            <a:extLst>
              <a:ext uri="{FF2B5EF4-FFF2-40B4-BE49-F238E27FC236}">
                <a16:creationId xmlns:a16="http://schemas.microsoft.com/office/drawing/2014/main" id="{3FDE1B28-0DD8-3C7A-471E-F09ED8D03CBC}"/>
              </a:ext>
            </a:extLst>
          </p:cNvPr>
          <p:cNvSpPr>
            <a:spLocks noGrp="1"/>
          </p:cNvSpPr>
          <p:nvPr>
            <p:ph type="body" idx="1"/>
          </p:nvPr>
        </p:nvSpPr>
        <p:spPr>
          <a:xfrm>
            <a:off x="831850" y="1653758"/>
            <a:ext cx="10515600" cy="1500187"/>
          </a:xfrm>
        </p:spPr>
        <p:txBody>
          <a:bodyPr/>
          <a:lstStyle/>
          <a:p>
            <a:pPr marL="457200" indent="-457200">
              <a:buFont typeface="+mj-lt"/>
              <a:buAutoNum type="arabicPeriod"/>
            </a:pPr>
            <a:r>
              <a:rPr lang="en-GB" dirty="0"/>
              <a:t>Install app on second repository</a:t>
            </a:r>
          </a:p>
          <a:p>
            <a:pPr marL="457200" indent="-457200">
              <a:buFont typeface="+mj-lt"/>
              <a:buAutoNum type="arabicPeriod"/>
            </a:pPr>
            <a:r>
              <a:rPr lang="en-GB" dirty="0"/>
              <a:t>Create a webhook or event or workflow to mirror an issue and post back a comment using </a:t>
            </a:r>
            <a:r>
              <a:rPr lang="en-GB" dirty="0" err="1"/>
              <a:t>repository_dispatch</a:t>
            </a:r>
            <a:endParaRPr lang="en-GB" dirty="0"/>
          </a:p>
          <a:p>
            <a:pPr marL="457200" indent="-457200">
              <a:buFont typeface="+mj-lt"/>
              <a:buAutoNum type="arabicPeriod"/>
            </a:pPr>
            <a:endParaRPr lang="en-GB" dirty="0"/>
          </a:p>
        </p:txBody>
      </p:sp>
      <p:pic>
        <p:nvPicPr>
          <p:cNvPr id="9" name="Picture 9">
            <a:extLst>
              <a:ext uri="{FF2B5EF4-FFF2-40B4-BE49-F238E27FC236}">
                <a16:creationId xmlns:a16="http://schemas.microsoft.com/office/drawing/2014/main" id="{2C657ED5-1A40-7A4E-E94A-4E3AB96D3CCD}"/>
              </a:ext>
            </a:extLst>
          </p:cNvPr>
          <p:cNvPicPr>
            <a:picLocks noChangeAspect="1"/>
          </p:cNvPicPr>
          <p:nvPr/>
        </p:nvPicPr>
        <p:blipFill>
          <a:blip r:embed="rId2"/>
          <a:stretch>
            <a:fillRect/>
          </a:stretch>
        </p:blipFill>
        <p:spPr>
          <a:xfrm>
            <a:off x="6905297" y="3153945"/>
            <a:ext cx="2907643" cy="2401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83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t>Summary &amp; 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1B59F-3978-D878-399A-720FE2E1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0C4A1-3D58-8D99-F8FB-D80E735C51A2}"/>
              </a:ext>
            </a:extLst>
          </p:cNvPr>
          <p:cNvSpPr>
            <a:spLocks noGrp="1"/>
          </p:cNvSpPr>
          <p:nvPr>
            <p:ph type="title"/>
          </p:nvPr>
        </p:nvSpPr>
        <p:spPr/>
        <p:txBody>
          <a:bodyPr/>
          <a:lstStyle/>
          <a:p>
            <a:r>
              <a:rPr lang="en-US" dirty="0"/>
              <a:t>Story about public / private repo</a:t>
            </a:r>
          </a:p>
        </p:txBody>
      </p:sp>
      <p:sp>
        <p:nvSpPr>
          <p:cNvPr id="3" name="Content Placeholder 2">
            <a:extLst>
              <a:ext uri="{FF2B5EF4-FFF2-40B4-BE49-F238E27FC236}">
                <a16:creationId xmlns:a16="http://schemas.microsoft.com/office/drawing/2014/main" id="{3DE16171-8466-F52F-FA0A-840A5C817FFB}"/>
              </a:ext>
            </a:extLst>
          </p:cNvPr>
          <p:cNvSpPr>
            <a:spLocks noGrp="1"/>
          </p:cNvSpPr>
          <p:nvPr>
            <p:ph idx="1"/>
          </p:nvPr>
        </p:nvSpPr>
        <p:spPr/>
        <p:txBody>
          <a:bodyPr/>
          <a:lstStyle/>
          <a:p>
            <a:r>
              <a:rPr lang="en-US" dirty="0"/>
              <a:t>Talk a little bit about automating repo actions and events</a:t>
            </a:r>
          </a:p>
          <a:p>
            <a:r>
              <a:rPr lang="en-US" dirty="0"/>
              <a:t>“Getting your code on GitHub is great. You can share your project with the world, you can automate your releases and deployments”</a:t>
            </a:r>
          </a:p>
        </p:txBody>
      </p:sp>
    </p:spTree>
    <p:extLst>
      <p:ext uri="{BB962C8B-B14F-4D97-AF65-F5344CB8AC3E}">
        <p14:creationId xmlns:p14="http://schemas.microsoft.com/office/powerpoint/2010/main" val="17397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1401</Words>
  <Application>Microsoft Macintosh PowerPoint</Application>
  <PresentationFormat>Widescreen</PresentationFormat>
  <Paragraphs>167</Paragraphs>
  <Slides>24</Slides>
  <Notes>9</Notes>
  <HiddenSlides>2</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24</vt:i4>
      </vt:variant>
    </vt:vector>
  </HeadingPairs>
  <TitlesOfParts>
    <vt:vector size="33"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Many thanks to our sponsors:</vt:lpstr>
      <vt:lpstr>Story about public / private repo</vt:lpstr>
      <vt:lpstr>Emanuel Palm</vt:lpstr>
      <vt:lpstr>Agenda</vt:lpstr>
      <vt:lpstr>What are we creating today?</vt:lpstr>
      <vt:lpstr>Shedding Light on GitHub Actions</vt:lpstr>
      <vt:lpstr>Types of GitHub Actions</vt:lpstr>
      <vt:lpstr>Example of GitHub Action</vt:lpstr>
      <vt:lpstr>Tips &amp; Best Practices</vt:lpstr>
      <vt:lpstr>Workflow Context</vt:lpstr>
      <vt:lpstr>GitHub Apps vs OAuth Apps?</vt:lpstr>
      <vt:lpstr>Token Types (we love them)</vt:lpstr>
      <vt:lpstr>Notes</vt:lpstr>
      <vt:lpstr>Pre-reqs</vt:lpstr>
      <vt:lpstr>Demo 1 Notes</vt:lpstr>
      <vt:lpstr>PowerPoint Presentation</vt:lpstr>
      <vt:lpstr>Demo 2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2025-06-16T20:14:52Z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